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0"/>
  </p:notesMasterIdLst>
  <p:sldIdLst>
    <p:sldId id="266" r:id="rId5"/>
    <p:sldId id="257" r:id="rId6"/>
    <p:sldId id="268" r:id="rId7"/>
    <p:sldId id="269" r:id="rId8"/>
    <p:sldId id="267"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4" d="100"/>
          <a:sy n="104" d="100"/>
        </p:scale>
        <p:origin x="144" y="25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User\Desktop\AverageQuickSort2.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User\Desktop\GLaDOS\Projects\cm2100-component-2-part-2-FrancescoCoding\QuickSortSpace.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User\Desktop\GLaDOS\Projects\cm2100-component-2-part-2-FrancescoCoding\CountSortOperations.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User\Desktop\GLaDOS\Projects\cm2100-component-2-part-2-FrancescoCoding\CountSortOperations.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baseline="0" dirty="0"/>
              <a:t>Temporal complexity for Quick Sort - O(n log(n))</a:t>
            </a:r>
            <a:endParaRPr lang="en-GB"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numRef>
              <c:f>AverageQuickSort2!$A$2:$A$102</c:f>
              <c:numCache>
                <c:formatCode>General</c:formatCode>
                <c:ptCount val="1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numCache>
            </c:numRef>
          </c:cat>
          <c:val>
            <c:numRef>
              <c:f>AverageQuickSort2!$B$2:$B$102</c:f>
              <c:numCache>
                <c:formatCode>General</c:formatCode>
                <c:ptCount val="101"/>
                <c:pt idx="0">
                  <c:v>1</c:v>
                </c:pt>
                <c:pt idx="1">
                  <c:v>1</c:v>
                </c:pt>
                <c:pt idx="2">
                  <c:v>7</c:v>
                </c:pt>
                <c:pt idx="3">
                  <c:v>15</c:v>
                </c:pt>
                <c:pt idx="4">
                  <c:v>15</c:v>
                </c:pt>
                <c:pt idx="5">
                  <c:v>19</c:v>
                </c:pt>
                <c:pt idx="6">
                  <c:v>26</c:v>
                </c:pt>
                <c:pt idx="7">
                  <c:v>39</c:v>
                </c:pt>
                <c:pt idx="8">
                  <c:v>42</c:v>
                </c:pt>
                <c:pt idx="9">
                  <c:v>47</c:v>
                </c:pt>
                <c:pt idx="10">
                  <c:v>78</c:v>
                </c:pt>
                <c:pt idx="11">
                  <c:v>72</c:v>
                </c:pt>
                <c:pt idx="12">
                  <c:v>93</c:v>
                </c:pt>
                <c:pt idx="13">
                  <c:v>117</c:v>
                </c:pt>
                <c:pt idx="14">
                  <c:v>113</c:v>
                </c:pt>
                <c:pt idx="15">
                  <c:v>126</c:v>
                </c:pt>
                <c:pt idx="16">
                  <c:v>111</c:v>
                </c:pt>
                <c:pt idx="17">
                  <c:v>124</c:v>
                </c:pt>
                <c:pt idx="18">
                  <c:v>173</c:v>
                </c:pt>
                <c:pt idx="19">
                  <c:v>144</c:v>
                </c:pt>
                <c:pt idx="20">
                  <c:v>178</c:v>
                </c:pt>
                <c:pt idx="21">
                  <c:v>207</c:v>
                </c:pt>
                <c:pt idx="22">
                  <c:v>184</c:v>
                </c:pt>
                <c:pt idx="23">
                  <c:v>205</c:v>
                </c:pt>
                <c:pt idx="24">
                  <c:v>204</c:v>
                </c:pt>
                <c:pt idx="25">
                  <c:v>210</c:v>
                </c:pt>
                <c:pt idx="26">
                  <c:v>275</c:v>
                </c:pt>
                <c:pt idx="27">
                  <c:v>280</c:v>
                </c:pt>
                <c:pt idx="28">
                  <c:v>210</c:v>
                </c:pt>
                <c:pt idx="29">
                  <c:v>235</c:v>
                </c:pt>
                <c:pt idx="30">
                  <c:v>260</c:v>
                </c:pt>
                <c:pt idx="31">
                  <c:v>289</c:v>
                </c:pt>
                <c:pt idx="32">
                  <c:v>286</c:v>
                </c:pt>
                <c:pt idx="33">
                  <c:v>284</c:v>
                </c:pt>
                <c:pt idx="34">
                  <c:v>391</c:v>
                </c:pt>
                <c:pt idx="35">
                  <c:v>295</c:v>
                </c:pt>
                <c:pt idx="36">
                  <c:v>337</c:v>
                </c:pt>
                <c:pt idx="37">
                  <c:v>325</c:v>
                </c:pt>
                <c:pt idx="38">
                  <c:v>328</c:v>
                </c:pt>
                <c:pt idx="39">
                  <c:v>452</c:v>
                </c:pt>
                <c:pt idx="40">
                  <c:v>366</c:v>
                </c:pt>
                <c:pt idx="41">
                  <c:v>427</c:v>
                </c:pt>
                <c:pt idx="42">
                  <c:v>424</c:v>
                </c:pt>
                <c:pt idx="43">
                  <c:v>438</c:v>
                </c:pt>
                <c:pt idx="44">
                  <c:v>452</c:v>
                </c:pt>
                <c:pt idx="45">
                  <c:v>440</c:v>
                </c:pt>
                <c:pt idx="46">
                  <c:v>431</c:v>
                </c:pt>
                <c:pt idx="47">
                  <c:v>451</c:v>
                </c:pt>
                <c:pt idx="48">
                  <c:v>565</c:v>
                </c:pt>
                <c:pt idx="49">
                  <c:v>481</c:v>
                </c:pt>
                <c:pt idx="50">
                  <c:v>499</c:v>
                </c:pt>
                <c:pt idx="51">
                  <c:v>475</c:v>
                </c:pt>
                <c:pt idx="52">
                  <c:v>518</c:v>
                </c:pt>
                <c:pt idx="53">
                  <c:v>525</c:v>
                </c:pt>
                <c:pt idx="54">
                  <c:v>582</c:v>
                </c:pt>
                <c:pt idx="55">
                  <c:v>520</c:v>
                </c:pt>
                <c:pt idx="56">
                  <c:v>587</c:v>
                </c:pt>
                <c:pt idx="57">
                  <c:v>672</c:v>
                </c:pt>
                <c:pt idx="58">
                  <c:v>611</c:v>
                </c:pt>
                <c:pt idx="59">
                  <c:v>660</c:v>
                </c:pt>
                <c:pt idx="60">
                  <c:v>651</c:v>
                </c:pt>
                <c:pt idx="61">
                  <c:v>655</c:v>
                </c:pt>
                <c:pt idx="62">
                  <c:v>655</c:v>
                </c:pt>
                <c:pt idx="63">
                  <c:v>585</c:v>
                </c:pt>
                <c:pt idx="64">
                  <c:v>679</c:v>
                </c:pt>
                <c:pt idx="65">
                  <c:v>828</c:v>
                </c:pt>
                <c:pt idx="66">
                  <c:v>728</c:v>
                </c:pt>
                <c:pt idx="67">
                  <c:v>726</c:v>
                </c:pt>
                <c:pt idx="68">
                  <c:v>698</c:v>
                </c:pt>
                <c:pt idx="69">
                  <c:v>761</c:v>
                </c:pt>
                <c:pt idx="70">
                  <c:v>795</c:v>
                </c:pt>
                <c:pt idx="71">
                  <c:v>793</c:v>
                </c:pt>
                <c:pt idx="72">
                  <c:v>791</c:v>
                </c:pt>
                <c:pt idx="73">
                  <c:v>897</c:v>
                </c:pt>
                <c:pt idx="74">
                  <c:v>848</c:v>
                </c:pt>
                <c:pt idx="75">
                  <c:v>889</c:v>
                </c:pt>
                <c:pt idx="76">
                  <c:v>812</c:v>
                </c:pt>
                <c:pt idx="77">
                  <c:v>1037</c:v>
                </c:pt>
                <c:pt idx="78">
                  <c:v>901</c:v>
                </c:pt>
                <c:pt idx="79">
                  <c:v>1023</c:v>
                </c:pt>
                <c:pt idx="80">
                  <c:v>862</c:v>
                </c:pt>
                <c:pt idx="81">
                  <c:v>909</c:v>
                </c:pt>
                <c:pt idx="82">
                  <c:v>1307</c:v>
                </c:pt>
                <c:pt idx="83">
                  <c:v>1154</c:v>
                </c:pt>
                <c:pt idx="84">
                  <c:v>1034</c:v>
                </c:pt>
                <c:pt idx="85">
                  <c:v>904</c:v>
                </c:pt>
                <c:pt idx="86">
                  <c:v>920</c:v>
                </c:pt>
                <c:pt idx="87">
                  <c:v>1312</c:v>
                </c:pt>
                <c:pt idx="88">
                  <c:v>1303</c:v>
                </c:pt>
                <c:pt idx="89">
                  <c:v>1127</c:v>
                </c:pt>
                <c:pt idx="90">
                  <c:v>1111</c:v>
                </c:pt>
                <c:pt idx="91">
                  <c:v>1037</c:v>
                </c:pt>
                <c:pt idx="92">
                  <c:v>1044</c:v>
                </c:pt>
                <c:pt idx="93">
                  <c:v>1020</c:v>
                </c:pt>
                <c:pt idx="94">
                  <c:v>1089</c:v>
                </c:pt>
                <c:pt idx="95">
                  <c:v>1185</c:v>
                </c:pt>
                <c:pt idx="96">
                  <c:v>1106</c:v>
                </c:pt>
                <c:pt idx="97">
                  <c:v>1364</c:v>
                </c:pt>
                <c:pt idx="98">
                  <c:v>1379</c:v>
                </c:pt>
                <c:pt idx="99">
                  <c:v>1284</c:v>
                </c:pt>
                <c:pt idx="100">
                  <c:v>1395</c:v>
                </c:pt>
              </c:numCache>
            </c:numRef>
          </c:val>
          <c:smooth val="0"/>
          <c:extLst>
            <c:ext xmlns:c16="http://schemas.microsoft.com/office/drawing/2014/chart" uri="{C3380CC4-5D6E-409C-BE32-E72D297353CC}">
              <c16:uniqueId val="{00000000-FD58-42A1-B6CF-E48EF1CFD8DE}"/>
            </c:ext>
          </c:extLst>
        </c:ser>
        <c:dLbls>
          <c:showLegendKey val="0"/>
          <c:showVal val="0"/>
          <c:showCatName val="0"/>
          <c:showSerName val="0"/>
          <c:showPercent val="0"/>
          <c:showBubbleSize val="0"/>
        </c:dLbls>
        <c:smooth val="0"/>
        <c:axId val="636685280"/>
        <c:axId val="636676544"/>
      </c:lineChart>
      <c:catAx>
        <c:axId val="63668528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Problem size (n)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36676544"/>
        <c:crosses val="autoZero"/>
        <c:auto val="1"/>
        <c:lblAlgn val="ctr"/>
        <c:lblOffset val="100"/>
        <c:noMultiLvlLbl val="0"/>
      </c:catAx>
      <c:valAx>
        <c:axId val="6366765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Operations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366852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Spatial</a:t>
            </a:r>
            <a:r>
              <a:rPr lang="en-US" baseline="0"/>
              <a:t> complexity of QuickSort - O(n)</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QuickSortSpace!$B$1</c:f>
              <c:strCache>
                <c:ptCount val="1"/>
                <c:pt idx="0">
                  <c:v>space</c:v>
                </c:pt>
              </c:strCache>
            </c:strRef>
          </c:tx>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strRef>
              <c:f>QuickSortSpace!$A$2:$A$311</c:f>
              <c:strCache>
                <c:ptCount val="31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2">
                  <c:v>Employee ID</c:v>
                </c:pt>
                <c:pt idx="303">
                  <c:v>ID1</c:v>
                </c:pt>
                <c:pt idx="304">
                  <c:v>ID2</c:v>
                </c:pt>
                <c:pt idx="305">
                  <c:v>ID3</c:v>
                </c:pt>
                <c:pt idx="306">
                  <c:v>ID4</c:v>
                </c:pt>
                <c:pt idx="307">
                  <c:v>ID6</c:v>
                </c:pt>
                <c:pt idx="308">
                  <c:v>ID7</c:v>
                </c:pt>
                <c:pt idx="309">
                  <c:v>ID8</c:v>
                </c:pt>
              </c:strCache>
            </c:strRef>
          </c:cat>
          <c:val>
            <c:numRef>
              <c:f>QuickSortSpace!$B$2:$B$311</c:f>
              <c:numCache>
                <c:formatCode>General</c:formatCode>
                <c:ptCount val="310"/>
                <c:pt idx="0">
                  <c:v>0</c:v>
                </c:pt>
                <c:pt idx="1">
                  <c:v>0</c:v>
                </c:pt>
                <c:pt idx="2">
                  <c:v>2</c:v>
                </c:pt>
                <c:pt idx="3">
                  <c:v>2</c:v>
                </c:pt>
                <c:pt idx="4">
                  <c:v>4</c:v>
                </c:pt>
                <c:pt idx="5">
                  <c:v>4</c:v>
                </c:pt>
                <c:pt idx="6">
                  <c:v>8</c:v>
                </c:pt>
                <c:pt idx="7">
                  <c:v>10</c:v>
                </c:pt>
                <c:pt idx="8">
                  <c:v>8</c:v>
                </c:pt>
                <c:pt idx="9">
                  <c:v>10</c:v>
                </c:pt>
                <c:pt idx="10">
                  <c:v>14</c:v>
                </c:pt>
                <c:pt idx="11">
                  <c:v>14</c:v>
                </c:pt>
                <c:pt idx="12">
                  <c:v>14</c:v>
                </c:pt>
                <c:pt idx="13">
                  <c:v>16</c:v>
                </c:pt>
                <c:pt idx="14">
                  <c:v>16</c:v>
                </c:pt>
                <c:pt idx="15">
                  <c:v>18</c:v>
                </c:pt>
                <c:pt idx="16">
                  <c:v>20</c:v>
                </c:pt>
                <c:pt idx="17">
                  <c:v>22</c:v>
                </c:pt>
                <c:pt idx="18">
                  <c:v>22</c:v>
                </c:pt>
                <c:pt idx="19">
                  <c:v>26</c:v>
                </c:pt>
                <c:pt idx="20">
                  <c:v>24</c:v>
                </c:pt>
                <c:pt idx="21">
                  <c:v>26</c:v>
                </c:pt>
                <c:pt idx="22">
                  <c:v>30</c:v>
                </c:pt>
                <c:pt idx="23">
                  <c:v>30</c:v>
                </c:pt>
                <c:pt idx="24">
                  <c:v>30</c:v>
                </c:pt>
                <c:pt idx="25">
                  <c:v>32</c:v>
                </c:pt>
                <c:pt idx="26">
                  <c:v>32</c:v>
                </c:pt>
                <c:pt idx="27">
                  <c:v>32</c:v>
                </c:pt>
                <c:pt idx="28">
                  <c:v>36</c:v>
                </c:pt>
                <c:pt idx="29">
                  <c:v>38</c:v>
                </c:pt>
                <c:pt idx="30">
                  <c:v>42</c:v>
                </c:pt>
                <c:pt idx="31">
                  <c:v>42</c:v>
                </c:pt>
                <c:pt idx="32">
                  <c:v>44</c:v>
                </c:pt>
                <c:pt idx="33">
                  <c:v>42</c:v>
                </c:pt>
                <c:pt idx="34">
                  <c:v>48</c:v>
                </c:pt>
                <c:pt idx="35">
                  <c:v>44</c:v>
                </c:pt>
                <c:pt idx="36">
                  <c:v>48</c:v>
                </c:pt>
                <c:pt idx="37">
                  <c:v>46</c:v>
                </c:pt>
                <c:pt idx="38">
                  <c:v>48</c:v>
                </c:pt>
                <c:pt idx="39">
                  <c:v>52</c:v>
                </c:pt>
                <c:pt idx="40">
                  <c:v>52</c:v>
                </c:pt>
                <c:pt idx="41">
                  <c:v>56</c:v>
                </c:pt>
                <c:pt idx="42">
                  <c:v>56</c:v>
                </c:pt>
                <c:pt idx="43">
                  <c:v>58</c:v>
                </c:pt>
                <c:pt idx="44">
                  <c:v>56</c:v>
                </c:pt>
                <c:pt idx="45">
                  <c:v>62</c:v>
                </c:pt>
                <c:pt idx="46">
                  <c:v>58</c:v>
                </c:pt>
                <c:pt idx="47">
                  <c:v>60</c:v>
                </c:pt>
                <c:pt idx="48">
                  <c:v>64</c:v>
                </c:pt>
                <c:pt idx="49">
                  <c:v>66</c:v>
                </c:pt>
                <c:pt idx="50">
                  <c:v>66</c:v>
                </c:pt>
                <c:pt idx="51">
                  <c:v>68</c:v>
                </c:pt>
                <c:pt idx="52">
                  <c:v>70</c:v>
                </c:pt>
                <c:pt idx="53">
                  <c:v>70</c:v>
                </c:pt>
                <c:pt idx="54">
                  <c:v>70</c:v>
                </c:pt>
                <c:pt idx="55">
                  <c:v>68</c:v>
                </c:pt>
                <c:pt idx="56">
                  <c:v>72</c:v>
                </c:pt>
                <c:pt idx="57">
                  <c:v>80</c:v>
                </c:pt>
                <c:pt idx="58">
                  <c:v>80</c:v>
                </c:pt>
                <c:pt idx="59">
                  <c:v>82</c:v>
                </c:pt>
                <c:pt idx="60">
                  <c:v>78</c:v>
                </c:pt>
                <c:pt idx="61">
                  <c:v>82</c:v>
                </c:pt>
                <c:pt idx="62">
                  <c:v>78</c:v>
                </c:pt>
                <c:pt idx="63">
                  <c:v>88</c:v>
                </c:pt>
                <c:pt idx="64">
                  <c:v>90</c:v>
                </c:pt>
                <c:pt idx="65">
                  <c:v>86</c:v>
                </c:pt>
                <c:pt idx="66">
                  <c:v>90</c:v>
                </c:pt>
                <c:pt idx="67">
                  <c:v>88</c:v>
                </c:pt>
                <c:pt idx="68">
                  <c:v>88</c:v>
                </c:pt>
                <c:pt idx="69">
                  <c:v>86</c:v>
                </c:pt>
                <c:pt idx="70">
                  <c:v>90</c:v>
                </c:pt>
                <c:pt idx="71">
                  <c:v>94</c:v>
                </c:pt>
                <c:pt idx="72">
                  <c:v>94</c:v>
                </c:pt>
                <c:pt idx="73">
                  <c:v>96</c:v>
                </c:pt>
                <c:pt idx="74">
                  <c:v>92</c:v>
                </c:pt>
                <c:pt idx="75">
                  <c:v>104</c:v>
                </c:pt>
                <c:pt idx="76">
                  <c:v>104</c:v>
                </c:pt>
                <c:pt idx="77">
                  <c:v>102</c:v>
                </c:pt>
                <c:pt idx="78">
                  <c:v>102</c:v>
                </c:pt>
                <c:pt idx="79">
                  <c:v>106</c:v>
                </c:pt>
                <c:pt idx="80">
                  <c:v>106</c:v>
                </c:pt>
                <c:pt idx="81">
                  <c:v>108</c:v>
                </c:pt>
                <c:pt idx="82">
                  <c:v>110</c:v>
                </c:pt>
                <c:pt idx="83">
                  <c:v>110</c:v>
                </c:pt>
                <c:pt idx="84">
                  <c:v>112</c:v>
                </c:pt>
                <c:pt idx="85">
                  <c:v>116</c:v>
                </c:pt>
                <c:pt idx="86">
                  <c:v>106</c:v>
                </c:pt>
                <c:pt idx="87">
                  <c:v>112</c:v>
                </c:pt>
                <c:pt idx="88">
                  <c:v>120</c:v>
                </c:pt>
                <c:pt idx="89">
                  <c:v>118</c:v>
                </c:pt>
                <c:pt idx="90">
                  <c:v>114</c:v>
                </c:pt>
                <c:pt idx="91">
                  <c:v>118</c:v>
                </c:pt>
                <c:pt idx="92">
                  <c:v>116</c:v>
                </c:pt>
                <c:pt idx="93">
                  <c:v>120</c:v>
                </c:pt>
                <c:pt idx="94">
                  <c:v>118</c:v>
                </c:pt>
                <c:pt idx="95">
                  <c:v>132</c:v>
                </c:pt>
                <c:pt idx="96">
                  <c:v>124</c:v>
                </c:pt>
                <c:pt idx="97">
                  <c:v>126</c:v>
                </c:pt>
                <c:pt idx="98">
                  <c:v>132</c:v>
                </c:pt>
                <c:pt idx="99">
                  <c:v>130</c:v>
                </c:pt>
                <c:pt idx="100">
                  <c:v>136</c:v>
                </c:pt>
                <c:pt idx="101">
                  <c:v>134</c:v>
                </c:pt>
                <c:pt idx="102">
                  <c:v>132</c:v>
                </c:pt>
                <c:pt idx="103">
                  <c:v>130</c:v>
                </c:pt>
                <c:pt idx="104">
                  <c:v>134</c:v>
                </c:pt>
                <c:pt idx="105">
                  <c:v>142</c:v>
                </c:pt>
                <c:pt idx="106">
                  <c:v>142</c:v>
                </c:pt>
                <c:pt idx="107">
                  <c:v>136</c:v>
                </c:pt>
                <c:pt idx="108">
                  <c:v>154</c:v>
                </c:pt>
                <c:pt idx="109">
                  <c:v>148</c:v>
                </c:pt>
                <c:pt idx="110">
                  <c:v>138</c:v>
                </c:pt>
                <c:pt idx="111">
                  <c:v>154</c:v>
                </c:pt>
                <c:pt idx="112">
                  <c:v>152</c:v>
                </c:pt>
                <c:pt idx="113">
                  <c:v>150</c:v>
                </c:pt>
                <c:pt idx="114">
                  <c:v>146</c:v>
                </c:pt>
                <c:pt idx="115">
                  <c:v>154</c:v>
                </c:pt>
                <c:pt idx="116">
                  <c:v>146</c:v>
                </c:pt>
                <c:pt idx="117">
                  <c:v>164</c:v>
                </c:pt>
                <c:pt idx="118">
                  <c:v>162</c:v>
                </c:pt>
                <c:pt idx="119">
                  <c:v>156</c:v>
                </c:pt>
                <c:pt idx="120">
                  <c:v>164</c:v>
                </c:pt>
                <c:pt idx="121">
                  <c:v>162</c:v>
                </c:pt>
                <c:pt idx="122">
                  <c:v>170</c:v>
                </c:pt>
                <c:pt idx="123">
                  <c:v>174</c:v>
                </c:pt>
                <c:pt idx="124">
                  <c:v>170</c:v>
                </c:pt>
                <c:pt idx="125">
                  <c:v>164</c:v>
                </c:pt>
                <c:pt idx="126">
                  <c:v>160</c:v>
                </c:pt>
                <c:pt idx="127">
                  <c:v>176</c:v>
                </c:pt>
                <c:pt idx="128">
                  <c:v>168</c:v>
                </c:pt>
                <c:pt idx="129">
                  <c:v>166</c:v>
                </c:pt>
                <c:pt idx="130">
                  <c:v>172</c:v>
                </c:pt>
                <c:pt idx="131">
                  <c:v>168</c:v>
                </c:pt>
                <c:pt idx="132">
                  <c:v>178</c:v>
                </c:pt>
                <c:pt idx="133">
                  <c:v>178</c:v>
                </c:pt>
                <c:pt idx="134">
                  <c:v>182</c:v>
                </c:pt>
                <c:pt idx="135">
                  <c:v>176</c:v>
                </c:pt>
                <c:pt idx="136">
                  <c:v>182</c:v>
                </c:pt>
                <c:pt idx="137">
                  <c:v>182</c:v>
                </c:pt>
                <c:pt idx="138">
                  <c:v>180</c:v>
                </c:pt>
                <c:pt idx="139">
                  <c:v>188</c:v>
                </c:pt>
                <c:pt idx="140">
                  <c:v>188</c:v>
                </c:pt>
                <c:pt idx="141">
                  <c:v>188</c:v>
                </c:pt>
                <c:pt idx="142">
                  <c:v>182</c:v>
                </c:pt>
                <c:pt idx="143">
                  <c:v>182</c:v>
                </c:pt>
                <c:pt idx="144">
                  <c:v>184</c:v>
                </c:pt>
                <c:pt idx="145">
                  <c:v>192</c:v>
                </c:pt>
                <c:pt idx="146">
                  <c:v>194</c:v>
                </c:pt>
                <c:pt idx="147">
                  <c:v>200</c:v>
                </c:pt>
                <c:pt idx="148">
                  <c:v>196</c:v>
                </c:pt>
                <c:pt idx="149">
                  <c:v>198</c:v>
                </c:pt>
                <c:pt idx="150">
                  <c:v>194</c:v>
                </c:pt>
                <c:pt idx="151">
                  <c:v>206</c:v>
                </c:pt>
                <c:pt idx="152">
                  <c:v>202</c:v>
                </c:pt>
                <c:pt idx="153">
                  <c:v>198</c:v>
                </c:pt>
                <c:pt idx="154">
                  <c:v>202</c:v>
                </c:pt>
                <c:pt idx="155">
                  <c:v>202</c:v>
                </c:pt>
                <c:pt idx="156">
                  <c:v>206</c:v>
                </c:pt>
                <c:pt idx="157">
                  <c:v>206</c:v>
                </c:pt>
                <c:pt idx="158">
                  <c:v>212</c:v>
                </c:pt>
                <c:pt idx="159">
                  <c:v>210</c:v>
                </c:pt>
                <c:pt idx="160">
                  <c:v>210</c:v>
                </c:pt>
                <c:pt idx="161">
                  <c:v>222</c:v>
                </c:pt>
                <c:pt idx="162">
                  <c:v>222</c:v>
                </c:pt>
                <c:pt idx="163">
                  <c:v>212</c:v>
                </c:pt>
                <c:pt idx="164">
                  <c:v>216</c:v>
                </c:pt>
                <c:pt idx="165">
                  <c:v>222</c:v>
                </c:pt>
                <c:pt idx="166">
                  <c:v>220</c:v>
                </c:pt>
                <c:pt idx="167">
                  <c:v>226</c:v>
                </c:pt>
                <c:pt idx="168">
                  <c:v>230</c:v>
                </c:pt>
                <c:pt idx="169">
                  <c:v>234</c:v>
                </c:pt>
                <c:pt idx="170">
                  <c:v>222</c:v>
                </c:pt>
                <c:pt idx="171">
                  <c:v>228</c:v>
                </c:pt>
                <c:pt idx="172">
                  <c:v>222</c:v>
                </c:pt>
                <c:pt idx="173">
                  <c:v>234</c:v>
                </c:pt>
                <c:pt idx="174">
                  <c:v>234</c:v>
                </c:pt>
                <c:pt idx="175">
                  <c:v>232</c:v>
                </c:pt>
                <c:pt idx="176">
                  <c:v>234</c:v>
                </c:pt>
                <c:pt idx="177">
                  <c:v>224</c:v>
                </c:pt>
                <c:pt idx="178">
                  <c:v>232</c:v>
                </c:pt>
                <c:pt idx="179">
                  <c:v>232</c:v>
                </c:pt>
                <c:pt idx="180">
                  <c:v>242</c:v>
                </c:pt>
                <c:pt idx="181">
                  <c:v>232</c:v>
                </c:pt>
                <c:pt idx="182">
                  <c:v>250</c:v>
                </c:pt>
                <c:pt idx="183">
                  <c:v>250</c:v>
                </c:pt>
                <c:pt idx="184">
                  <c:v>246</c:v>
                </c:pt>
                <c:pt idx="185">
                  <c:v>252</c:v>
                </c:pt>
                <c:pt idx="186">
                  <c:v>242</c:v>
                </c:pt>
                <c:pt idx="187">
                  <c:v>248</c:v>
                </c:pt>
                <c:pt idx="188">
                  <c:v>248</c:v>
                </c:pt>
                <c:pt idx="189">
                  <c:v>254</c:v>
                </c:pt>
                <c:pt idx="190">
                  <c:v>262</c:v>
                </c:pt>
                <c:pt idx="191">
                  <c:v>240</c:v>
                </c:pt>
                <c:pt idx="192">
                  <c:v>264</c:v>
                </c:pt>
                <c:pt idx="193">
                  <c:v>256</c:v>
                </c:pt>
                <c:pt idx="194">
                  <c:v>258</c:v>
                </c:pt>
                <c:pt idx="195">
                  <c:v>262</c:v>
                </c:pt>
                <c:pt idx="196">
                  <c:v>256</c:v>
                </c:pt>
                <c:pt idx="197">
                  <c:v>258</c:v>
                </c:pt>
                <c:pt idx="198">
                  <c:v>266</c:v>
                </c:pt>
                <c:pt idx="199">
                  <c:v>258</c:v>
                </c:pt>
                <c:pt idx="200">
                  <c:v>270</c:v>
                </c:pt>
                <c:pt idx="201">
                  <c:v>262</c:v>
                </c:pt>
                <c:pt idx="202">
                  <c:v>272</c:v>
                </c:pt>
                <c:pt idx="203">
                  <c:v>266</c:v>
                </c:pt>
                <c:pt idx="204">
                  <c:v>264</c:v>
                </c:pt>
                <c:pt idx="205">
                  <c:v>266</c:v>
                </c:pt>
                <c:pt idx="206">
                  <c:v>278</c:v>
                </c:pt>
                <c:pt idx="207">
                  <c:v>276</c:v>
                </c:pt>
                <c:pt idx="208">
                  <c:v>278</c:v>
                </c:pt>
                <c:pt idx="209">
                  <c:v>282</c:v>
                </c:pt>
                <c:pt idx="210">
                  <c:v>288</c:v>
                </c:pt>
                <c:pt idx="211">
                  <c:v>268</c:v>
                </c:pt>
                <c:pt idx="212">
                  <c:v>282</c:v>
                </c:pt>
                <c:pt idx="213">
                  <c:v>290</c:v>
                </c:pt>
                <c:pt idx="214">
                  <c:v>290</c:v>
                </c:pt>
                <c:pt idx="215">
                  <c:v>286</c:v>
                </c:pt>
                <c:pt idx="216">
                  <c:v>282</c:v>
                </c:pt>
                <c:pt idx="217">
                  <c:v>290</c:v>
                </c:pt>
                <c:pt idx="218">
                  <c:v>298</c:v>
                </c:pt>
                <c:pt idx="219">
                  <c:v>294</c:v>
                </c:pt>
                <c:pt idx="220">
                  <c:v>292</c:v>
                </c:pt>
                <c:pt idx="221">
                  <c:v>284</c:v>
                </c:pt>
                <c:pt idx="222">
                  <c:v>286</c:v>
                </c:pt>
                <c:pt idx="223">
                  <c:v>294</c:v>
                </c:pt>
                <c:pt idx="224">
                  <c:v>294</c:v>
                </c:pt>
                <c:pt idx="225">
                  <c:v>300</c:v>
                </c:pt>
                <c:pt idx="226">
                  <c:v>300</c:v>
                </c:pt>
                <c:pt idx="227">
                  <c:v>304</c:v>
                </c:pt>
                <c:pt idx="228">
                  <c:v>312</c:v>
                </c:pt>
                <c:pt idx="229">
                  <c:v>298</c:v>
                </c:pt>
                <c:pt idx="230">
                  <c:v>306</c:v>
                </c:pt>
                <c:pt idx="231">
                  <c:v>310</c:v>
                </c:pt>
                <c:pt idx="232">
                  <c:v>304</c:v>
                </c:pt>
                <c:pt idx="233">
                  <c:v>320</c:v>
                </c:pt>
                <c:pt idx="234">
                  <c:v>310</c:v>
                </c:pt>
                <c:pt idx="235">
                  <c:v>306</c:v>
                </c:pt>
                <c:pt idx="236">
                  <c:v>302</c:v>
                </c:pt>
                <c:pt idx="237">
                  <c:v>314</c:v>
                </c:pt>
                <c:pt idx="238">
                  <c:v>322</c:v>
                </c:pt>
                <c:pt idx="239">
                  <c:v>306</c:v>
                </c:pt>
                <c:pt idx="240">
                  <c:v>320</c:v>
                </c:pt>
                <c:pt idx="241">
                  <c:v>316</c:v>
                </c:pt>
                <c:pt idx="242">
                  <c:v>320</c:v>
                </c:pt>
                <c:pt idx="243">
                  <c:v>318</c:v>
                </c:pt>
                <c:pt idx="244">
                  <c:v>330</c:v>
                </c:pt>
                <c:pt idx="245">
                  <c:v>318</c:v>
                </c:pt>
                <c:pt idx="246">
                  <c:v>324</c:v>
                </c:pt>
                <c:pt idx="247">
                  <c:v>322</c:v>
                </c:pt>
                <c:pt idx="248">
                  <c:v>322</c:v>
                </c:pt>
                <c:pt idx="249">
                  <c:v>322</c:v>
                </c:pt>
                <c:pt idx="250">
                  <c:v>328</c:v>
                </c:pt>
                <c:pt idx="251">
                  <c:v>334</c:v>
                </c:pt>
                <c:pt idx="252">
                  <c:v>346</c:v>
                </c:pt>
                <c:pt idx="253">
                  <c:v>336</c:v>
                </c:pt>
                <c:pt idx="254">
                  <c:v>336</c:v>
                </c:pt>
                <c:pt idx="255">
                  <c:v>332</c:v>
                </c:pt>
                <c:pt idx="256">
                  <c:v>348</c:v>
                </c:pt>
                <c:pt idx="257">
                  <c:v>338</c:v>
                </c:pt>
                <c:pt idx="258">
                  <c:v>354</c:v>
                </c:pt>
                <c:pt idx="259">
                  <c:v>352</c:v>
                </c:pt>
                <c:pt idx="260">
                  <c:v>350</c:v>
                </c:pt>
                <c:pt idx="261">
                  <c:v>340</c:v>
                </c:pt>
                <c:pt idx="262">
                  <c:v>352</c:v>
                </c:pt>
                <c:pt idx="263">
                  <c:v>362</c:v>
                </c:pt>
                <c:pt idx="264">
                  <c:v>356</c:v>
                </c:pt>
                <c:pt idx="265">
                  <c:v>342</c:v>
                </c:pt>
                <c:pt idx="266">
                  <c:v>358</c:v>
                </c:pt>
                <c:pt idx="267">
                  <c:v>364</c:v>
                </c:pt>
                <c:pt idx="268">
                  <c:v>354</c:v>
                </c:pt>
                <c:pt idx="269">
                  <c:v>352</c:v>
                </c:pt>
                <c:pt idx="270">
                  <c:v>350</c:v>
                </c:pt>
                <c:pt idx="271">
                  <c:v>358</c:v>
                </c:pt>
                <c:pt idx="272">
                  <c:v>358</c:v>
                </c:pt>
                <c:pt idx="273">
                  <c:v>358</c:v>
                </c:pt>
                <c:pt idx="274">
                  <c:v>350</c:v>
                </c:pt>
                <c:pt idx="275">
                  <c:v>354</c:v>
                </c:pt>
                <c:pt idx="276">
                  <c:v>358</c:v>
                </c:pt>
                <c:pt idx="277">
                  <c:v>358</c:v>
                </c:pt>
                <c:pt idx="278">
                  <c:v>370</c:v>
                </c:pt>
                <c:pt idx="279">
                  <c:v>360</c:v>
                </c:pt>
                <c:pt idx="280">
                  <c:v>364</c:v>
                </c:pt>
                <c:pt idx="281">
                  <c:v>370</c:v>
                </c:pt>
                <c:pt idx="282">
                  <c:v>384</c:v>
                </c:pt>
                <c:pt idx="283">
                  <c:v>386</c:v>
                </c:pt>
                <c:pt idx="284">
                  <c:v>372</c:v>
                </c:pt>
                <c:pt idx="285">
                  <c:v>378</c:v>
                </c:pt>
                <c:pt idx="286">
                  <c:v>384</c:v>
                </c:pt>
                <c:pt idx="287">
                  <c:v>372</c:v>
                </c:pt>
                <c:pt idx="288">
                  <c:v>390</c:v>
                </c:pt>
                <c:pt idx="289">
                  <c:v>384</c:v>
                </c:pt>
                <c:pt idx="290">
                  <c:v>390</c:v>
                </c:pt>
                <c:pt idx="291">
                  <c:v>376</c:v>
                </c:pt>
                <c:pt idx="292">
                  <c:v>388</c:v>
                </c:pt>
                <c:pt idx="293">
                  <c:v>406</c:v>
                </c:pt>
                <c:pt idx="294">
                  <c:v>386</c:v>
                </c:pt>
                <c:pt idx="295">
                  <c:v>396</c:v>
                </c:pt>
                <c:pt idx="296">
                  <c:v>398</c:v>
                </c:pt>
                <c:pt idx="297">
                  <c:v>406</c:v>
                </c:pt>
                <c:pt idx="298">
                  <c:v>378</c:v>
                </c:pt>
                <c:pt idx="299">
                  <c:v>398</c:v>
                </c:pt>
                <c:pt idx="300">
                  <c:v>402</c:v>
                </c:pt>
                <c:pt idx="302" formatCode="@">
                  <c:v>0</c:v>
                </c:pt>
                <c:pt idx="303" formatCode="@">
                  <c:v>0</c:v>
                </c:pt>
                <c:pt idx="304" formatCode="@">
                  <c:v>0</c:v>
                </c:pt>
                <c:pt idx="305" formatCode="@">
                  <c:v>0</c:v>
                </c:pt>
                <c:pt idx="306" formatCode="@">
                  <c:v>0</c:v>
                </c:pt>
                <c:pt idx="307" formatCode="@">
                  <c:v>0</c:v>
                </c:pt>
                <c:pt idx="308" formatCode="@">
                  <c:v>0</c:v>
                </c:pt>
                <c:pt idx="309" formatCode="@">
                  <c:v>0</c:v>
                </c:pt>
              </c:numCache>
            </c:numRef>
          </c:val>
          <c:smooth val="0"/>
          <c:extLst>
            <c:ext xmlns:c16="http://schemas.microsoft.com/office/drawing/2014/chart" uri="{C3380CC4-5D6E-409C-BE32-E72D297353CC}">
              <c16:uniqueId val="{00000001-52C1-4F57-B8C3-BFFF80D0D5A6}"/>
            </c:ext>
          </c:extLst>
        </c:ser>
        <c:dLbls>
          <c:showLegendKey val="0"/>
          <c:showVal val="0"/>
          <c:showCatName val="0"/>
          <c:showSerName val="0"/>
          <c:showPercent val="0"/>
          <c:showBubbleSize val="0"/>
        </c:dLbls>
        <c:smooth val="0"/>
        <c:axId val="2078596624"/>
        <c:axId val="2078593712"/>
      </c:lineChart>
      <c:catAx>
        <c:axId val="20785966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Problem size (n)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78593712"/>
        <c:crosses val="autoZero"/>
        <c:auto val="1"/>
        <c:lblAlgn val="ctr"/>
        <c:lblOffset val="100"/>
        <c:noMultiLvlLbl val="0"/>
      </c:catAx>
      <c:valAx>
        <c:axId val="207859371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Space count</a:t>
                </a:r>
              </a:p>
            </c:rich>
          </c:tx>
          <c:layout>
            <c:manualLayout>
              <c:xMode val="edge"/>
              <c:yMode val="edge"/>
              <c:x val="2.2222222222222223E-2"/>
              <c:y val="0.3484299358413531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78596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dirty="0"/>
              <a:t>Average case for Count Sort – O(n)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numRef>
              <c:f>CountSortOperations!$A$3:$A$102</c:f>
              <c:numCache>
                <c:formatCode>General</c:formatCode>
                <c:ptCount val="10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numCache>
            </c:numRef>
          </c:cat>
          <c:val>
            <c:numRef>
              <c:f>CountSortOperations!$B$3:$B$102</c:f>
              <c:numCache>
                <c:formatCode>General</c:formatCode>
                <c:ptCount val="100"/>
                <c:pt idx="0">
                  <c:v>3</c:v>
                </c:pt>
                <c:pt idx="1">
                  <c:v>6</c:v>
                </c:pt>
                <c:pt idx="2">
                  <c:v>9</c:v>
                </c:pt>
                <c:pt idx="3">
                  <c:v>12</c:v>
                </c:pt>
                <c:pt idx="4">
                  <c:v>15</c:v>
                </c:pt>
                <c:pt idx="5">
                  <c:v>18</c:v>
                </c:pt>
                <c:pt idx="6">
                  <c:v>21</c:v>
                </c:pt>
                <c:pt idx="7">
                  <c:v>24</c:v>
                </c:pt>
                <c:pt idx="8">
                  <c:v>27</c:v>
                </c:pt>
                <c:pt idx="9">
                  <c:v>30</c:v>
                </c:pt>
                <c:pt idx="10">
                  <c:v>33</c:v>
                </c:pt>
                <c:pt idx="11">
                  <c:v>36</c:v>
                </c:pt>
                <c:pt idx="12">
                  <c:v>39</c:v>
                </c:pt>
                <c:pt idx="13">
                  <c:v>42</c:v>
                </c:pt>
                <c:pt idx="14">
                  <c:v>45</c:v>
                </c:pt>
                <c:pt idx="15">
                  <c:v>48</c:v>
                </c:pt>
                <c:pt idx="16">
                  <c:v>51</c:v>
                </c:pt>
                <c:pt idx="17">
                  <c:v>54</c:v>
                </c:pt>
                <c:pt idx="18">
                  <c:v>57</c:v>
                </c:pt>
                <c:pt idx="19">
                  <c:v>60</c:v>
                </c:pt>
                <c:pt idx="20">
                  <c:v>63</c:v>
                </c:pt>
                <c:pt idx="21">
                  <c:v>66</c:v>
                </c:pt>
                <c:pt idx="22">
                  <c:v>69</c:v>
                </c:pt>
                <c:pt idx="23">
                  <c:v>72</c:v>
                </c:pt>
                <c:pt idx="24">
                  <c:v>75</c:v>
                </c:pt>
                <c:pt idx="25">
                  <c:v>78</c:v>
                </c:pt>
                <c:pt idx="26">
                  <c:v>81</c:v>
                </c:pt>
                <c:pt idx="27">
                  <c:v>84</c:v>
                </c:pt>
                <c:pt idx="28">
                  <c:v>87</c:v>
                </c:pt>
                <c:pt idx="29">
                  <c:v>90</c:v>
                </c:pt>
                <c:pt idx="30">
                  <c:v>93</c:v>
                </c:pt>
                <c:pt idx="31">
                  <c:v>96</c:v>
                </c:pt>
                <c:pt idx="32">
                  <c:v>99</c:v>
                </c:pt>
                <c:pt idx="33">
                  <c:v>102</c:v>
                </c:pt>
                <c:pt idx="34">
                  <c:v>105</c:v>
                </c:pt>
                <c:pt idx="35">
                  <c:v>108</c:v>
                </c:pt>
                <c:pt idx="36">
                  <c:v>111</c:v>
                </c:pt>
                <c:pt idx="37">
                  <c:v>114</c:v>
                </c:pt>
                <c:pt idx="38">
                  <c:v>117</c:v>
                </c:pt>
                <c:pt idx="39">
                  <c:v>120</c:v>
                </c:pt>
                <c:pt idx="40">
                  <c:v>123</c:v>
                </c:pt>
                <c:pt idx="41">
                  <c:v>126</c:v>
                </c:pt>
                <c:pt idx="42">
                  <c:v>129</c:v>
                </c:pt>
                <c:pt idx="43">
                  <c:v>132</c:v>
                </c:pt>
                <c:pt idx="44">
                  <c:v>135</c:v>
                </c:pt>
                <c:pt idx="45">
                  <c:v>138</c:v>
                </c:pt>
                <c:pt idx="46">
                  <c:v>141</c:v>
                </c:pt>
                <c:pt idx="47">
                  <c:v>144</c:v>
                </c:pt>
                <c:pt idx="48">
                  <c:v>147</c:v>
                </c:pt>
                <c:pt idx="49">
                  <c:v>150</c:v>
                </c:pt>
                <c:pt idx="50">
                  <c:v>153</c:v>
                </c:pt>
                <c:pt idx="51">
                  <c:v>156</c:v>
                </c:pt>
                <c:pt idx="52">
                  <c:v>159</c:v>
                </c:pt>
                <c:pt idx="53">
                  <c:v>162</c:v>
                </c:pt>
                <c:pt idx="54">
                  <c:v>165</c:v>
                </c:pt>
                <c:pt idx="55">
                  <c:v>168</c:v>
                </c:pt>
                <c:pt idx="56">
                  <c:v>171</c:v>
                </c:pt>
                <c:pt idx="57">
                  <c:v>174</c:v>
                </c:pt>
                <c:pt idx="58">
                  <c:v>177</c:v>
                </c:pt>
                <c:pt idx="59">
                  <c:v>180</c:v>
                </c:pt>
                <c:pt idx="60">
                  <c:v>183</c:v>
                </c:pt>
                <c:pt idx="61">
                  <c:v>186</c:v>
                </c:pt>
                <c:pt idx="62">
                  <c:v>189</c:v>
                </c:pt>
                <c:pt idx="63">
                  <c:v>192</c:v>
                </c:pt>
                <c:pt idx="64">
                  <c:v>195</c:v>
                </c:pt>
                <c:pt idx="65">
                  <c:v>198</c:v>
                </c:pt>
                <c:pt idx="66">
                  <c:v>201</c:v>
                </c:pt>
                <c:pt idx="67">
                  <c:v>204</c:v>
                </c:pt>
                <c:pt idx="68">
                  <c:v>207</c:v>
                </c:pt>
                <c:pt idx="69">
                  <c:v>210</c:v>
                </c:pt>
                <c:pt idx="70">
                  <c:v>213</c:v>
                </c:pt>
                <c:pt idx="71">
                  <c:v>216</c:v>
                </c:pt>
                <c:pt idx="72">
                  <c:v>219</c:v>
                </c:pt>
                <c:pt idx="73">
                  <c:v>222</c:v>
                </c:pt>
                <c:pt idx="74">
                  <c:v>225</c:v>
                </c:pt>
                <c:pt idx="75">
                  <c:v>228</c:v>
                </c:pt>
                <c:pt idx="76">
                  <c:v>231</c:v>
                </c:pt>
                <c:pt idx="77">
                  <c:v>234</c:v>
                </c:pt>
                <c:pt idx="78">
                  <c:v>237</c:v>
                </c:pt>
                <c:pt idx="79">
                  <c:v>240</c:v>
                </c:pt>
                <c:pt idx="80">
                  <c:v>243</c:v>
                </c:pt>
                <c:pt idx="81">
                  <c:v>246</c:v>
                </c:pt>
                <c:pt idx="82">
                  <c:v>249</c:v>
                </c:pt>
                <c:pt idx="83">
                  <c:v>252</c:v>
                </c:pt>
                <c:pt idx="84">
                  <c:v>255</c:v>
                </c:pt>
                <c:pt idx="85">
                  <c:v>258</c:v>
                </c:pt>
                <c:pt idx="86">
                  <c:v>261</c:v>
                </c:pt>
                <c:pt idx="87">
                  <c:v>264</c:v>
                </c:pt>
                <c:pt idx="88">
                  <c:v>267</c:v>
                </c:pt>
                <c:pt idx="89">
                  <c:v>270</c:v>
                </c:pt>
                <c:pt idx="90">
                  <c:v>273</c:v>
                </c:pt>
                <c:pt idx="91">
                  <c:v>276</c:v>
                </c:pt>
                <c:pt idx="92">
                  <c:v>279</c:v>
                </c:pt>
                <c:pt idx="93">
                  <c:v>282</c:v>
                </c:pt>
                <c:pt idx="94">
                  <c:v>285</c:v>
                </c:pt>
                <c:pt idx="95">
                  <c:v>288</c:v>
                </c:pt>
                <c:pt idx="96">
                  <c:v>291</c:v>
                </c:pt>
                <c:pt idx="97">
                  <c:v>294</c:v>
                </c:pt>
                <c:pt idx="98">
                  <c:v>297</c:v>
                </c:pt>
                <c:pt idx="99">
                  <c:v>300</c:v>
                </c:pt>
              </c:numCache>
            </c:numRef>
          </c:val>
          <c:smooth val="0"/>
          <c:extLst>
            <c:ext xmlns:c16="http://schemas.microsoft.com/office/drawing/2014/chart" uri="{C3380CC4-5D6E-409C-BE32-E72D297353CC}">
              <c16:uniqueId val="{00000001-C584-4262-B78F-DD86AFEDBDA5}"/>
            </c:ext>
          </c:extLst>
        </c:ser>
        <c:dLbls>
          <c:showLegendKey val="0"/>
          <c:showVal val="0"/>
          <c:showCatName val="0"/>
          <c:showSerName val="0"/>
          <c:showPercent val="0"/>
          <c:showBubbleSize val="0"/>
        </c:dLbls>
        <c:smooth val="0"/>
        <c:axId val="560459584"/>
        <c:axId val="560458336"/>
      </c:lineChart>
      <c:catAx>
        <c:axId val="56045958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Problem size (n)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458336"/>
        <c:crosses val="autoZero"/>
        <c:auto val="1"/>
        <c:lblAlgn val="ctr"/>
        <c:lblOffset val="100"/>
        <c:noMultiLvlLbl val="0"/>
      </c:catAx>
      <c:valAx>
        <c:axId val="560458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Operations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459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dirty="0"/>
              <a:t>Average case for Count Sort – O(k)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numRef>
              <c:f>CountSortOperations!$A$3:$A$102</c:f>
              <c:numCache>
                <c:formatCode>General</c:formatCode>
                <c:ptCount val="10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numCache>
            </c:numRef>
          </c:cat>
          <c:val>
            <c:numRef>
              <c:f>CountSortOperations!$B$3:$B$102</c:f>
              <c:numCache>
                <c:formatCode>General</c:formatCode>
                <c:ptCount val="100"/>
                <c:pt idx="0">
                  <c:v>4</c:v>
                </c:pt>
                <c:pt idx="1">
                  <c:v>255</c:v>
                </c:pt>
                <c:pt idx="2">
                  <c:v>3743</c:v>
                </c:pt>
                <c:pt idx="3">
                  <c:v>3598</c:v>
                </c:pt>
                <c:pt idx="4">
                  <c:v>6819</c:v>
                </c:pt>
                <c:pt idx="5">
                  <c:v>6647</c:v>
                </c:pt>
                <c:pt idx="6">
                  <c:v>9090</c:v>
                </c:pt>
                <c:pt idx="7">
                  <c:v>4954</c:v>
                </c:pt>
                <c:pt idx="8">
                  <c:v>7697</c:v>
                </c:pt>
                <c:pt idx="9">
                  <c:v>6973</c:v>
                </c:pt>
                <c:pt idx="10">
                  <c:v>9350</c:v>
                </c:pt>
                <c:pt idx="11">
                  <c:v>9746</c:v>
                </c:pt>
                <c:pt idx="12">
                  <c:v>8239</c:v>
                </c:pt>
                <c:pt idx="13">
                  <c:v>6940</c:v>
                </c:pt>
                <c:pt idx="14">
                  <c:v>8092</c:v>
                </c:pt>
                <c:pt idx="15">
                  <c:v>8949</c:v>
                </c:pt>
                <c:pt idx="16">
                  <c:v>9561</c:v>
                </c:pt>
                <c:pt idx="17">
                  <c:v>9410</c:v>
                </c:pt>
                <c:pt idx="18">
                  <c:v>9720</c:v>
                </c:pt>
                <c:pt idx="19">
                  <c:v>9409</c:v>
                </c:pt>
                <c:pt idx="20">
                  <c:v>9355</c:v>
                </c:pt>
                <c:pt idx="21">
                  <c:v>9110</c:v>
                </c:pt>
                <c:pt idx="22">
                  <c:v>9590</c:v>
                </c:pt>
                <c:pt idx="23">
                  <c:v>10019</c:v>
                </c:pt>
                <c:pt idx="24">
                  <c:v>9847</c:v>
                </c:pt>
                <c:pt idx="25">
                  <c:v>9669</c:v>
                </c:pt>
                <c:pt idx="26">
                  <c:v>9053</c:v>
                </c:pt>
                <c:pt idx="27">
                  <c:v>8164</c:v>
                </c:pt>
                <c:pt idx="28">
                  <c:v>9586</c:v>
                </c:pt>
                <c:pt idx="29">
                  <c:v>9258</c:v>
                </c:pt>
                <c:pt idx="30">
                  <c:v>9885</c:v>
                </c:pt>
                <c:pt idx="31">
                  <c:v>9656</c:v>
                </c:pt>
                <c:pt idx="32">
                  <c:v>9462</c:v>
                </c:pt>
                <c:pt idx="33">
                  <c:v>9765</c:v>
                </c:pt>
                <c:pt idx="34">
                  <c:v>9972</c:v>
                </c:pt>
                <c:pt idx="35">
                  <c:v>9775</c:v>
                </c:pt>
                <c:pt idx="36">
                  <c:v>9958</c:v>
                </c:pt>
                <c:pt idx="37">
                  <c:v>9692</c:v>
                </c:pt>
                <c:pt idx="38">
                  <c:v>9955</c:v>
                </c:pt>
                <c:pt idx="39">
                  <c:v>9924</c:v>
                </c:pt>
                <c:pt idx="40">
                  <c:v>8403</c:v>
                </c:pt>
                <c:pt idx="41">
                  <c:v>10088</c:v>
                </c:pt>
                <c:pt idx="42">
                  <c:v>9805</c:v>
                </c:pt>
                <c:pt idx="43">
                  <c:v>10069</c:v>
                </c:pt>
                <c:pt idx="44">
                  <c:v>8990</c:v>
                </c:pt>
                <c:pt idx="45">
                  <c:v>9570</c:v>
                </c:pt>
                <c:pt idx="46">
                  <c:v>9656</c:v>
                </c:pt>
                <c:pt idx="47">
                  <c:v>9755</c:v>
                </c:pt>
                <c:pt idx="48">
                  <c:v>9709</c:v>
                </c:pt>
                <c:pt idx="49">
                  <c:v>9922</c:v>
                </c:pt>
                <c:pt idx="50">
                  <c:v>9720</c:v>
                </c:pt>
                <c:pt idx="51">
                  <c:v>9937</c:v>
                </c:pt>
                <c:pt idx="52">
                  <c:v>9961</c:v>
                </c:pt>
                <c:pt idx="53">
                  <c:v>9379</c:v>
                </c:pt>
                <c:pt idx="54">
                  <c:v>9850</c:v>
                </c:pt>
                <c:pt idx="55">
                  <c:v>9928</c:v>
                </c:pt>
                <c:pt idx="56">
                  <c:v>9918</c:v>
                </c:pt>
                <c:pt idx="57">
                  <c:v>9669</c:v>
                </c:pt>
                <c:pt idx="58">
                  <c:v>9272</c:v>
                </c:pt>
                <c:pt idx="59">
                  <c:v>9887</c:v>
                </c:pt>
                <c:pt idx="60">
                  <c:v>9753</c:v>
                </c:pt>
                <c:pt idx="61">
                  <c:v>9827</c:v>
                </c:pt>
                <c:pt idx="62">
                  <c:v>9950</c:v>
                </c:pt>
                <c:pt idx="63">
                  <c:v>9974</c:v>
                </c:pt>
                <c:pt idx="64">
                  <c:v>9875</c:v>
                </c:pt>
                <c:pt idx="65">
                  <c:v>10080</c:v>
                </c:pt>
                <c:pt idx="66">
                  <c:v>10059</c:v>
                </c:pt>
                <c:pt idx="67">
                  <c:v>9928</c:v>
                </c:pt>
                <c:pt idx="68">
                  <c:v>9252</c:v>
                </c:pt>
                <c:pt idx="69">
                  <c:v>9766</c:v>
                </c:pt>
                <c:pt idx="70">
                  <c:v>9578</c:v>
                </c:pt>
                <c:pt idx="71">
                  <c:v>10068</c:v>
                </c:pt>
                <c:pt idx="72">
                  <c:v>10105</c:v>
                </c:pt>
                <c:pt idx="73">
                  <c:v>10191</c:v>
                </c:pt>
                <c:pt idx="74">
                  <c:v>10092</c:v>
                </c:pt>
                <c:pt idx="75">
                  <c:v>10007</c:v>
                </c:pt>
                <c:pt idx="76">
                  <c:v>10092</c:v>
                </c:pt>
                <c:pt idx="77">
                  <c:v>10195</c:v>
                </c:pt>
                <c:pt idx="78">
                  <c:v>10200</c:v>
                </c:pt>
                <c:pt idx="79">
                  <c:v>10044</c:v>
                </c:pt>
                <c:pt idx="80">
                  <c:v>10137</c:v>
                </c:pt>
                <c:pt idx="81">
                  <c:v>10122</c:v>
                </c:pt>
                <c:pt idx="82">
                  <c:v>10181</c:v>
                </c:pt>
                <c:pt idx="83">
                  <c:v>10078</c:v>
                </c:pt>
                <c:pt idx="84">
                  <c:v>10083</c:v>
                </c:pt>
                <c:pt idx="85">
                  <c:v>10232</c:v>
                </c:pt>
                <c:pt idx="86">
                  <c:v>10068</c:v>
                </c:pt>
                <c:pt idx="87">
                  <c:v>10103</c:v>
                </c:pt>
                <c:pt idx="88">
                  <c:v>9973</c:v>
                </c:pt>
                <c:pt idx="89">
                  <c:v>10015</c:v>
                </c:pt>
                <c:pt idx="90">
                  <c:v>10197</c:v>
                </c:pt>
                <c:pt idx="91">
                  <c:v>10138</c:v>
                </c:pt>
                <c:pt idx="92">
                  <c:v>10170</c:v>
                </c:pt>
                <c:pt idx="93">
                  <c:v>9997</c:v>
                </c:pt>
                <c:pt idx="94">
                  <c:v>10169</c:v>
                </c:pt>
                <c:pt idx="95">
                  <c:v>10173</c:v>
                </c:pt>
                <c:pt idx="96">
                  <c:v>9939</c:v>
                </c:pt>
                <c:pt idx="97">
                  <c:v>10188</c:v>
                </c:pt>
                <c:pt idx="98">
                  <c:v>10182</c:v>
                </c:pt>
                <c:pt idx="99">
                  <c:v>10042</c:v>
                </c:pt>
              </c:numCache>
            </c:numRef>
          </c:val>
          <c:smooth val="0"/>
          <c:extLst>
            <c:ext xmlns:c16="http://schemas.microsoft.com/office/drawing/2014/chart" uri="{C3380CC4-5D6E-409C-BE32-E72D297353CC}">
              <c16:uniqueId val="{00000001-14E6-4D91-9111-89FF98B512B6}"/>
            </c:ext>
          </c:extLst>
        </c:ser>
        <c:dLbls>
          <c:showLegendKey val="0"/>
          <c:showVal val="0"/>
          <c:showCatName val="0"/>
          <c:showSerName val="0"/>
          <c:showPercent val="0"/>
          <c:showBubbleSize val="0"/>
        </c:dLbls>
        <c:smooth val="0"/>
        <c:axId val="560459584"/>
        <c:axId val="560458336"/>
      </c:lineChart>
      <c:catAx>
        <c:axId val="56045958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Problem size (n)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458336"/>
        <c:crosses val="autoZero"/>
        <c:auto val="1"/>
        <c:lblAlgn val="ctr"/>
        <c:lblOffset val="100"/>
        <c:noMultiLvlLbl val="0"/>
      </c:catAx>
      <c:valAx>
        <c:axId val="560458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it-IT" dirty="0"/>
                  <a:t>Spatial</a:t>
                </a:r>
                <a:r>
                  <a:rPr lang="it-IT" baseline="0" dirty="0"/>
                  <a:t> complexity</a:t>
                </a:r>
                <a:endParaRPr lang="en-GB"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459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3/4/2022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3/4/2022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3/4/2022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3/4/2022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3/4/2022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3/4/2022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3/4/2022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3/4/2022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3/4/2022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3/4/2022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3/4/2022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3/4/2022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3/4/2022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cm2100</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389335" y="5411192"/>
            <a:ext cx="4462695" cy="653750"/>
          </a:xfrm>
        </p:spPr>
        <p:txBody>
          <a:bodyPr>
            <a:normAutofit fontScale="92500" lnSpcReduction="20000"/>
          </a:bodyPr>
          <a:lstStyle/>
          <a:p>
            <a:pPr algn="just">
              <a:spcAft>
                <a:spcPts val="600"/>
              </a:spcAft>
            </a:pPr>
            <a:r>
              <a:rPr lang="en-US" sz="1800" dirty="0">
                <a:solidFill>
                  <a:srgbClr val="FFFFFF"/>
                </a:solidFill>
              </a:rPr>
              <a:t>Scalability and efficiency analysis of Quick Sort and Count Sort.</a:t>
            </a:r>
          </a:p>
          <a:p>
            <a:pPr algn="just">
              <a:spcAft>
                <a:spcPts val="600"/>
              </a:spcAft>
            </a:pPr>
            <a:endParaRPr lang="en-US" sz="1800" dirty="0">
              <a:solidFill>
                <a:srgbClr val="FFFFFF"/>
              </a:solidFill>
            </a:endParaRPr>
          </a:p>
        </p:txBody>
      </p:sp>
      <p:sp>
        <p:nvSpPr>
          <p:cNvPr id="9" name="Subtitle 2">
            <a:extLst>
              <a:ext uri="{FF2B5EF4-FFF2-40B4-BE49-F238E27FC236}">
                <a16:creationId xmlns:a16="http://schemas.microsoft.com/office/drawing/2014/main" id="{D93DD2A2-7D80-40D7-99EF-5F29BACA17B9}"/>
              </a:ext>
            </a:extLst>
          </p:cNvPr>
          <p:cNvSpPr txBox="1">
            <a:spLocks/>
          </p:cNvSpPr>
          <p:nvPr/>
        </p:nvSpPr>
        <p:spPr>
          <a:xfrm>
            <a:off x="6389334" y="4473554"/>
            <a:ext cx="4462695" cy="653750"/>
          </a:xfrm>
          <a:prstGeom prst="rect">
            <a:avLst/>
          </a:prstGeom>
        </p:spPr>
        <p:txBody>
          <a:bodyPr vert="horz" lIns="91440" tIns="45720" rIns="91440" bIns="45720" rtlCol="0">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pPr algn="just">
              <a:spcAft>
                <a:spcPts val="600"/>
              </a:spcAft>
            </a:pPr>
            <a:r>
              <a:rPr lang="en-US" sz="1400" dirty="0">
                <a:solidFill>
                  <a:srgbClr val="FFFFFF"/>
                </a:solidFill>
              </a:rPr>
              <a:t>Gruosso Francesco</a:t>
            </a:r>
          </a:p>
          <a:p>
            <a:pPr algn="just">
              <a:spcAft>
                <a:spcPts val="600"/>
              </a:spcAft>
            </a:pPr>
            <a:endParaRPr lang="en-US" sz="14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457864" y="418382"/>
            <a:ext cx="9601200" cy="806570"/>
          </a:xfrm>
        </p:spPr>
        <p:txBody>
          <a:bodyPr>
            <a:normAutofit/>
          </a:bodyPr>
          <a:lstStyle/>
          <a:p>
            <a:r>
              <a:rPr lang="it-IT" dirty="0"/>
              <a:t>Quick Sort – Temporal complexity</a:t>
            </a:r>
            <a:endParaRPr lang="en-US" dirty="0"/>
          </a:p>
        </p:txBody>
      </p:sp>
      <p:sp>
        <p:nvSpPr>
          <p:cNvPr id="4" name="Content Placeholder 3">
            <a:extLst>
              <a:ext uri="{FF2B5EF4-FFF2-40B4-BE49-F238E27FC236}">
                <a16:creationId xmlns:a16="http://schemas.microsoft.com/office/drawing/2014/main" id="{72FB2C5B-9798-4E1D-B230-FC1A4B385E86}"/>
              </a:ext>
            </a:extLst>
          </p:cNvPr>
          <p:cNvSpPr>
            <a:spLocks noGrp="1"/>
          </p:cNvSpPr>
          <p:nvPr>
            <p:ph idx="1"/>
          </p:nvPr>
        </p:nvSpPr>
        <p:spPr>
          <a:xfrm>
            <a:off x="1526875" y="1224952"/>
            <a:ext cx="9463178" cy="4930715"/>
          </a:xfrm>
        </p:spPr>
        <p:txBody>
          <a:bodyPr>
            <a:normAutofit/>
          </a:bodyPr>
          <a:lstStyle/>
          <a:p>
            <a:r>
              <a:rPr lang="it-IT" sz="1600" dirty="0"/>
              <a:t>To measure the computational complexity of the Quick Sort algorithm, I carried out different tests in my </a:t>
            </a:r>
            <a:r>
              <a:rPr lang="it-IT" sz="1600" i="1" dirty="0"/>
              <a:t>quickSortExperimentalMethod():</a:t>
            </a:r>
            <a:endParaRPr lang="en-GB" sz="1600" i="1" dirty="0"/>
          </a:p>
          <a:p>
            <a:pPr lvl="1"/>
            <a:r>
              <a:rPr lang="en-GB" sz="1600" i="1" dirty="0"/>
              <a:t>To work out its </a:t>
            </a:r>
            <a:r>
              <a:rPr lang="en-GB" sz="1600" b="1" i="0" dirty="0"/>
              <a:t>Temporal Complexity</a:t>
            </a:r>
            <a:r>
              <a:rPr lang="en-GB" sz="1600" i="1" dirty="0"/>
              <a:t>, I compared the input size (n) to the number of operations required in an average case scenario (sorting an unsorted array that contains random elements).</a:t>
            </a:r>
          </a:p>
          <a:p>
            <a:pPr lvl="1"/>
            <a:r>
              <a:rPr lang="en-GB" sz="1600" i="1" dirty="0"/>
              <a:t>Creating a for loop with a 0 – 100 range has allowed me to verify that increasing the size of the input array n has a direct effect on the number of total operations executed during runtime.</a:t>
            </a:r>
          </a:p>
          <a:p>
            <a:pPr lvl="1"/>
            <a:r>
              <a:rPr lang="en-GB" sz="1600" i="1" dirty="0"/>
              <a:t>Exporting these values to .csv let me plot them, which visually showed me that it might have an </a:t>
            </a:r>
            <a:r>
              <a:rPr lang="en-GB" sz="1600" b="1" i="1" dirty="0"/>
              <a:t>O(n log n) </a:t>
            </a:r>
            <a:r>
              <a:rPr lang="en-GB" sz="1600" i="1" dirty="0"/>
              <a:t>temporal complexity.</a:t>
            </a:r>
          </a:p>
        </p:txBody>
      </p:sp>
      <p:graphicFrame>
        <p:nvGraphicFramePr>
          <p:cNvPr id="7" name="Chart 6">
            <a:extLst>
              <a:ext uri="{FF2B5EF4-FFF2-40B4-BE49-F238E27FC236}">
                <a16:creationId xmlns:a16="http://schemas.microsoft.com/office/drawing/2014/main" id="{F3D4C24C-42C4-474A-B919-3B6F544F4E56}"/>
              </a:ext>
            </a:extLst>
          </p:cNvPr>
          <p:cNvGraphicFramePr>
            <a:graphicFrameLocks/>
          </p:cNvGraphicFramePr>
          <p:nvPr>
            <p:extLst>
              <p:ext uri="{D42A27DB-BD31-4B8C-83A1-F6EECF244321}">
                <p14:modId xmlns:p14="http://schemas.microsoft.com/office/powerpoint/2010/main" val="2747040551"/>
              </p:ext>
            </p:extLst>
          </p:nvPr>
        </p:nvGraphicFramePr>
        <p:xfrm>
          <a:off x="1715644" y="3586791"/>
          <a:ext cx="5029200"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335BDAE2-186B-4F86-B55D-03E95DD4F85F}"/>
              </a:ext>
            </a:extLst>
          </p:cNvPr>
          <p:cNvSpPr txBox="1"/>
          <p:nvPr/>
        </p:nvSpPr>
        <p:spPr>
          <a:xfrm>
            <a:off x="6933613" y="4050450"/>
            <a:ext cx="3888152" cy="1815882"/>
          </a:xfrm>
          <a:prstGeom prst="rect">
            <a:avLst/>
          </a:prstGeom>
          <a:noFill/>
        </p:spPr>
        <p:txBody>
          <a:bodyPr wrap="square" rtlCol="0">
            <a:spAutoFit/>
          </a:bodyPr>
          <a:lstStyle/>
          <a:p>
            <a:r>
              <a:rPr lang="it-IT" sz="1600" dirty="0"/>
              <a:t>To verify that this algorithm actually has </a:t>
            </a:r>
            <a:r>
              <a:rPr lang="it-IT" sz="1600" b="1" dirty="0"/>
              <a:t>log-linear complexity </a:t>
            </a:r>
            <a:r>
              <a:rPr lang="it-IT" sz="1600" dirty="0"/>
              <a:t>I used the Excel function </a:t>
            </a:r>
            <a:r>
              <a:rPr lang="en-GB" sz="1600" b="1" i="1" dirty="0"/>
              <a:t>“=B2/(A2*log(A2))”</a:t>
            </a:r>
            <a:r>
              <a:rPr lang="en-GB" sz="1600" i="1" dirty="0"/>
              <a:t>, and because its result values were settled to a fluctuation of a small range not close to either infinite or 0, my assumptions were confirmed.</a:t>
            </a:r>
            <a:endParaRPr lang="en-GB" sz="1600" dirty="0">
              <a:latin typeface="Fira Code" pitchFamily="1" charset="0"/>
              <a:ea typeface="Fira Code" pitchFamily="1" charset="0"/>
              <a:cs typeface="Fira Code" pitchFamily="1" charset="0"/>
            </a:endParaRPr>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0B520032-2F2B-42A9-8123-081BBF843B62}"/>
              </a:ext>
            </a:extLst>
          </p:cNvPr>
          <p:cNvSpPr>
            <a:spLocks noGrp="1"/>
          </p:cNvSpPr>
          <p:nvPr>
            <p:ph idx="1"/>
          </p:nvPr>
        </p:nvSpPr>
        <p:spPr>
          <a:xfrm>
            <a:off x="1334657" y="1329005"/>
            <a:ext cx="9522685" cy="5265039"/>
          </a:xfrm>
        </p:spPr>
        <p:txBody>
          <a:bodyPr>
            <a:normAutofit/>
          </a:bodyPr>
          <a:lstStyle/>
          <a:p>
            <a:r>
              <a:rPr lang="en-GB" sz="1600" i="1" dirty="0"/>
              <a:t>To analyse Quick Sort’s</a:t>
            </a:r>
            <a:r>
              <a:rPr lang="en-GB" sz="1600" b="1" i="0" dirty="0"/>
              <a:t> Spatial Complexity</a:t>
            </a:r>
            <a:r>
              <a:rPr lang="en-GB" sz="1600" b="1" i="1" dirty="0"/>
              <a:t> </a:t>
            </a:r>
            <a:r>
              <a:rPr lang="en-GB" sz="1600" i="1" dirty="0"/>
              <a:t>I had to look closely at its memory requirements.</a:t>
            </a:r>
          </a:p>
          <a:p>
            <a:pPr lvl="1"/>
            <a:r>
              <a:rPr lang="en-GB" sz="1600" i="0" dirty="0"/>
              <a:t>Due to the recursive nature of the stack frame of Quick Sort’s implementation, we are only creating copies of the arrays and swapping them around. This means that the space requirement would be of the same order as the original array – </a:t>
            </a:r>
            <a:r>
              <a:rPr lang="en-GB" sz="1600" b="1" i="0" dirty="0"/>
              <a:t>O(n)</a:t>
            </a:r>
            <a:r>
              <a:rPr lang="en-GB" sz="1600" i="0" dirty="0"/>
              <a:t>.</a:t>
            </a:r>
          </a:p>
          <a:p>
            <a:pPr lvl="1"/>
            <a:r>
              <a:rPr lang="en-GB" sz="1600" i="0" dirty="0"/>
              <a:t>Because of this, I increased the space complexity count by 1 per each recursive call, and then compared it to a range of input sizes n.</a:t>
            </a:r>
          </a:p>
          <a:p>
            <a:pPr lvl="1"/>
            <a:endParaRPr lang="en-GB" sz="1800" dirty="0"/>
          </a:p>
          <a:p>
            <a:pPr marL="530352" lvl="1" indent="0">
              <a:buNone/>
            </a:pPr>
            <a:endParaRPr lang="en-GB" dirty="0"/>
          </a:p>
        </p:txBody>
      </p:sp>
      <p:sp>
        <p:nvSpPr>
          <p:cNvPr id="6" name="Title 1">
            <a:extLst>
              <a:ext uri="{FF2B5EF4-FFF2-40B4-BE49-F238E27FC236}">
                <a16:creationId xmlns:a16="http://schemas.microsoft.com/office/drawing/2014/main" id="{17EC0E34-6EAE-4FAA-952C-0A57CA68F372}"/>
              </a:ext>
            </a:extLst>
          </p:cNvPr>
          <p:cNvSpPr txBox="1">
            <a:spLocks/>
          </p:cNvSpPr>
          <p:nvPr/>
        </p:nvSpPr>
        <p:spPr>
          <a:xfrm>
            <a:off x="1457864" y="418382"/>
            <a:ext cx="9601200" cy="80657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it-IT" dirty="0"/>
              <a:t>Quick Sort – Spatial complexity</a:t>
            </a:r>
            <a:endParaRPr lang="en-US" dirty="0"/>
          </a:p>
        </p:txBody>
      </p:sp>
      <p:graphicFrame>
        <p:nvGraphicFramePr>
          <p:cNvPr id="7" name="Chart 6">
            <a:extLst>
              <a:ext uri="{FF2B5EF4-FFF2-40B4-BE49-F238E27FC236}">
                <a16:creationId xmlns:a16="http://schemas.microsoft.com/office/drawing/2014/main" id="{8A9908BC-330B-457C-8F86-FD078D8FDF8D}"/>
              </a:ext>
            </a:extLst>
          </p:cNvPr>
          <p:cNvGraphicFramePr>
            <a:graphicFrameLocks/>
          </p:cNvGraphicFramePr>
          <p:nvPr>
            <p:extLst>
              <p:ext uri="{D42A27DB-BD31-4B8C-83A1-F6EECF244321}">
                <p14:modId xmlns:p14="http://schemas.microsoft.com/office/powerpoint/2010/main" val="2669835901"/>
              </p:ext>
            </p:extLst>
          </p:nvPr>
        </p:nvGraphicFramePr>
        <p:xfrm>
          <a:off x="1694910" y="3233977"/>
          <a:ext cx="5018518" cy="3011111"/>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A74749DD-8820-4BB0-924E-AB95A9D867B4}"/>
              </a:ext>
            </a:extLst>
          </p:cNvPr>
          <p:cNvSpPr txBox="1"/>
          <p:nvPr/>
        </p:nvSpPr>
        <p:spPr>
          <a:xfrm>
            <a:off x="6970603" y="3831591"/>
            <a:ext cx="3629564" cy="1815882"/>
          </a:xfrm>
          <a:prstGeom prst="rect">
            <a:avLst/>
          </a:prstGeom>
          <a:noFill/>
        </p:spPr>
        <p:txBody>
          <a:bodyPr wrap="square" rtlCol="0">
            <a:spAutoFit/>
          </a:bodyPr>
          <a:lstStyle/>
          <a:p>
            <a:r>
              <a:rPr lang="it-IT" sz="1600" dirty="0"/>
              <a:t>To verify that this algorithm actually has </a:t>
            </a:r>
            <a:r>
              <a:rPr lang="it-IT" sz="1600" b="1" dirty="0"/>
              <a:t>linear complexity </a:t>
            </a:r>
            <a:r>
              <a:rPr lang="it-IT" sz="1600" dirty="0"/>
              <a:t>I used the Excel function </a:t>
            </a:r>
            <a:r>
              <a:rPr lang="en-GB" sz="1600" b="1" i="1" dirty="0"/>
              <a:t>“=B2/A2”</a:t>
            </a:r>
            <a:r>
              <a:rPr lang="en-GB" sz="1600" i="1" dirty="0"/>
              <a:t>, and because its result values were settled to a fluctuation of a small range not close to either infinite or 0, these also proved to be right.</a:t>
            </a:r>
            <a:endParaRPr lang="en-GB" sz="1600" dirty="0">
              <a:latin typeface="Fira Code" pitchFamily="1" charset="0"/>
              <a:ea typeface="Fira Code" pitchFamily="1" charset="0"/>
              <a:cs typeface="Fira Code" pitchFamily="1" charset="0"/>
            </a:endParaRPr>
          </a:p>
        </p:txBody>
      </p:sp>
    </p:spTree>
    <p:extLst>
      <p:ext uri="{BB962C8B-B14F-4D97-AF65-F5344CB8AC3E}">
        <p14:creationId xmlns:p14="http://schemas.microsoft.com/office/powerpoint/2010/main" val="2280175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E86E7D6-DEA9-46C3-B2D8-4B024D8F3FFB}"/>
              </a:ext>
            </a:extLst>
          </p:cNvPr>
          <p:cNvSpPr txBox="1">
            <a:spLocks/>
          </p:cNvSpPr>
          <p:nvPr/>
        </p:nvSpPr>
        <p:spPr>
          <a:xfrm>
            <a:off x="1457864" y="418382"/>
            <a:ext cx="9601200" cy="80657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it-IT" dirty="0"/>
              <a:t>Count Sort – Temporal complexity</a:t>
            </a:r>
            <a:endParaRPr lang="en-US" dirty="0"/>
          </a:p>
        </p:txBody>
      </p:sp>
      <p:sp>
        <p:nvSpPr>
          <p:cNvPr id="5" name="Content Placeholder 9">
            <a:extLst>
              <a:ext uri="{FF2B5EF4-FFF2-40B4-BE49-F238E27FC236}">
                <a16:creationId xmlns:a16="http://schemas.microsoft.com/office/drawing/2014/main" id="{051E8975-91F8-4581-99D0-D7044F2771F8}"/>
              </a:ext>
            </a:extLst>
          </p:cNvPr>
          <p:cNvSpPr>
            <a:spLocks noGrp="1"/>
          </p:cNvSpPr>
          <p:nvPr>
            <p:ph idx="1"/>
          </p:nvPr>
        </p:nvSpPr>
        <p:spPr>
          <a:xfrm>
            <a:off x="1494525" y="1212231"/>
            <a:ext cx="9820020" cy="5004398"/>
          </a:xfrm>
        </p:spPr>
        <p:txBody>
          <a:bodyPr>
            <a:normAutofit/>
          </a:bodyPr>
          <a:lstStyle/>
          <a:p>
            <a:r>
              <a:rPr lang="it-IT" sz="1600" dirty="0"/>
              <a:t>The Count Sort algorithm works differently than the Quick Sort one, as it is based on frequencies counts of each element for them to be sorted.</a:t>
            </a:r>
            <a:endParaRPr lang="it-IT" sz="1600" i="1" dirty="0"/>
          </a:p>
          <a:p>
            <a:r>
              <a:rPr lang="it-IT" sz="1600" dirty="0"/>
              <a:t>To measure the computational complexity of the Count Sort algorithm, my tests were made in </a:t>
            </a:r>
            <a:r>
              <a:rPr lang="en-GB" sz="1600" i="1" dirty="0"/>
              <a:t>countSortExperimentalMethod</a:t>
            </a:r>
            <a:r>
              <a:rPr lang="it-IT" sz="1600" i="1" dirty="0"/>
              <a:t>()</a:t>
            </a:r>
            <a:r>
              <a:rPr lang="it-IT" sz="1600" dirty="0"/>
              <a:t>:</a:t>
            </a:r>
          </a:p>
          <a:p>
            <a:pPr lvl="1"/>
            <a:r>
              <a:rPr lang="it-IT" sz="1600" dirty="0"/>
              <a:t>The time complexity of the counting sort algorithm is linearly proportional to both the input size and the range of elements, this algorithm seems to have O(n) time complexity.</a:t>
            </a:r>
          </a:p>
          <a:p>
            <a:pPr marL="0" indent="0">
              <a:buNone/>
            </a:pPr>
            <a:r>
              <a:rPr lang="it-IT" sz="1600" i="1" dirty="0"/>
              <a:t>	</a:t>
            </a:r>
          </a:p>
        </p:txBody>
      </p:sp>
      <p:sp>
        <p:nvSpPr>
          <p:cNvPr id="6" name="Content Placeholder 9">
            <a:extLst>
              <a:ext uri="{FF2B5EF4-FFF2-40B4-BE49-F238E27FC236}">
                <a16:creationId xmlns:a16="http://schemas.microsoft.com/office/drawing/2014/main" id="{8AC1D8D4-1F7E-4383-835C-1338861371BD}"/>
              </a:ext>
            </a:extLst>
          </p:cNvPr>
          <p:cNvSpPr txBox="1">
            <a:spLocks/>
          </p:cNvSpPr>
          <p:nvPr/>
        </p:nvSpPr>
        <p:spPr>
          <a:xfrm>
            <a:off x="1321997" y="2126631"/>
            <a:ext cx="9202947" cy="5004398"/>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endParaRPr lang="it-IT" sz="1600" b="1" dirty="0"/>
          </a:p>
        </p:txBody>
      </p:sp>
      <p:graphicFrame>
        <p:nvGraphicFramePr>
          <p:cNvPr id="7" name="Chart 6">
            <a:extLst>
              <a:ext uri="{FF2B5EF4-FFF2-40B4-BE49-F238E27FC236}">
                <a16:creationId xmlns:a16="http://schemas.microsoft.com/office/drawing/2014/main" id="{EC138C97-5A00-4861-9B46-38563455D916}"/>
              </a:ext>
            </a:extLst>
          </p:cNvPr>
          <p:cNvGraphicFramePr>
            <a:graphicFrameLocks/>
          </p:cNvGraphicFramePr>
          <p:nvPr>
            <p:extLst>
              <p:ext uri="{D42A27DB-BD31-4B8C-83A1-F6EECF244321}">
                <p14:modId xmlns:p14="http://schemas.microsoft.com/office/powerpoint/2010/main" val="181306438"/>
              </p:ext>
            </p:extLst>
          </p:nvPr>
        </p:nvGraphicFramePr>
        <p:xfrm>
          <a:off x="3400089" y="3204525"/>
          <a:ext cx="5391821" cy="323509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08083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B654AF0-7EB5-437D-8640-643B8C1F661A}"/>
              </a:ext>
            </a:extLst>
          </p:cNvPr>
          <p:cNvSpPr txBox="1">
            <a:spLocks/>
          </p:cNvSpPr>
          <p:nvPr/>
        </p:nvSpPr>
        <p:spPr>
          <a:xfrm>
            <a:off x="1457864" y="418382"/>
            <a:ext cx="9601200" cy="80657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it-IT" dirty="0"/>
              <a:t>Count Sort – Spatial complexity</a:t>
            </a:r>
            <a:endParaRPr lang="en-US" dirty="0"/>
          </a:p>
        </p:txBody>
      </p:sp>
      <p:sp>
        <p:nvSpPr>
          <p:cNvPr id="10" name="Content Placeholder 9">
            <a:extLst>
              <a:ext uri="{FF2B5EF4-FFF2-40B4-BE49-F238E27FC236}">
                <a16:creationId xmlns:a16="http://schemas.microsoft.com/office/drawing/2014/main" id="{3DA7EA75-8F05-4A32-A845-BCFDC5053C6F}"/>
              </a:ext>
            </a:extLst>
          </p:cNvPr>
          <p:cNvSpPr>
            <a:spLocks noGrp="1"/>
          </p:cNvSpPr>
          <p:nvPr>
            <p:ph idx="1"/>
          </p:nvPr>
        </p:nvSpPr>
        <p:spPr>
          <a:xfrm>
            <a:off x="1656990" y="1212231"/>
            <a:ext cx="9202947" cy="5004398"/>
          </a:xfrm>
        </p:spPr>
        <p:txBody>
          <a:bodyPr>
            <a:normAutofit/>
          </a:bodyPr>
          <a:lstStyle/>
          <a:p>
            <a:r>
              <a:rPr lang="it-IT" sz="1600" dirty="0"/>
              <a:t>To measure the computational complexity of the Count Sort algorithm, my tests were made in </a:t>
            </a:r>
            <a:r>
              <a:rPr lang="en-GB" sz="1600" i="1" dirty="0"/>
              <a:t>countSortExperimentalMethod</a:t>
            </a:r>
            <a:r>
              <a:rPr lang="it-IT" sz="1600" i="1" dirty="0"/>
              <a:t>()</a:t>
            </a:r>
            <a:r>
              <a:rPr lang="it-IT" sz="1600" dirty="0"/>
              <a:t>:</a:t>
            </a:r>
          </a:p>
          <a:p>
            <a:pPr lvl="1"/>
            <a:r>
              <a:rPr lang="it-IT" sz="1600" i="0" dirty="0"/>
              <a:t>Analysing this algorithm yielded interesting results, as the outputted chart of the comparison between the spatial complexity to the problem size n did not seem to have any meaningful relationship. The space doesn’t seem to grow proportionally to the input size n.</a:t>
            </a:r>
          </a:p>
          <a:p>
            <a:pPr lvl="1"/>
            <a:r>
              <a:rPr lang="it-IT" sz="1600" i="0" dirty="0"/>
              <a:t>This means that the space is changing independently of the input size, so the algorithm’s spatial complexity is </a:t>
            </a:r>
            <a:r>
              <a:rPr lang="it-IT" sz="1600" b="1" dirty="0"/>
              <a:t>O(k).</a:t>
            </a:r>
          </a:p>
        </p:txBody>
      </p:sp>
      <p:graphicFrame>
        <p:nvGraphicFramePr>
          <p:cNvPr id="11" name="Chart 10">
            <a:extLst>
              <a:ext uri="{FF2B5EF4-FFF2-40B4-BE49-F238E27FC236}">
                <a16:creationId xmlns:a16="http://schemas.microsoft.com/office/drawing/2014/main" id="{ECE3C5B4-797B-4462-A900-C087BBD9CEBA}"/>
              </a:ext>
            </a:extLst>
          </p:cNvPr>
          <p:cNvGraphicFramePr>
            <a:graphicFrameLocks/>
          </p:cNvGraphicFramePr>
          <p:nvPr>
            <p:extLst>
              <p:ext uri="{D42A27DB-BD31-4B8C-83A1-F6EECF244321}">
                <p14:modId xmlns:p14="http://schemas.microsoft.com/office/powerpoint/2010/main" val="3264649545"/>
              </p:ext>
            </p:extLst>
          </p:nvPr>
        </p:nvGraphicFramePr>
        <p:xfrm>
          <a:off x="3655832" y="3288429"/>
          <a:ext cx="4880334" cy="2928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0289036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609</TotalTime>
  <Words>583</Words>
  <Application>Microsoft Office PowerPoint</Application>
  <PresentationFormat>Widescreen</PresentationFormat>
  <Paragraphs>35</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Calibri</vt:lpstr>
      <vt:lpstr>Fira Code</vt:lpstr>
      <vt:lpstr>Franklin Gothic Book</vt:lpstr>
      <vt:lpstr>Crop</vt:lpstr>
      <vt:lpstr>cm2100</vt:lpstr>
      <vt:lpstr>Quick Sort – Temporal complexity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cm2100</dc:title>
  <dc:creator>Francesco Gruosso</dc:creator>
  <cp:lastModifiedBy>Francesco Gruosso</cp:lastModifiedBy>
  <cp:revision>67</cp:revision>
  <dcterms:created xsi:type="dcterms:W3CDTF">2022-03-03T02:11:06Z</dcterms:created>
  <dcterms:modified xsi:type="dcterms:W3CDTF">2022-03-04T12:10:53Z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